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D4D5F5-805F-452F-8B61-AB7302978016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E0E4D0-E46E-45EC-AADA-FA79C46902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50459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E0E4D0-E46E-45EC-AADA-FA79C469025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vspu.ru/" TargetMode="External"/><Relationship Id="rId2" Type="http://schemas.openxmlformats.org/officeDocument/2006/relationships/hyperlink" Target="mailto:spu2@bk.ru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E:\прием\повар.JPG"/>
          <p:cNvPicPr>
            <a:picLocks noChangeAspect="1" noChangeArrowheads="1"/>
          </p:cNvPicPr>
          <p:nvPr/>
        </p:nvPicPr>
        <p:blipFill>
          <a:blip r:embed="rId3"/>
          <a:srcRect l="10213"/>
          <a:stretch>
            <a:fillRect/>
          </a:stretch>
        </p:blipFill>
        <p:spPr bwMode="auto">
          <a:xfrm>
            <a:off x="5000628" y="4071942"/>
            <a:ext cx="3888153" cy="240879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5603" name="Picture 3" descr="E:\прием\трактор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428604"/>
            <a:ext cx="4143404" cy="233066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14282" y="500043"/>
            <a:ext cx="8643998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Государственное                     автономное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профессиональное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образовательное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учреждение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Чукотского автономного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округа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«Чукотский северо-восточный</a:t>
            </a:r>
            <a:r>
              <a:rPr lang="ru-RU" sz="2800" b="1" i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техникум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   посёлка Провидения»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i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latin typeface="Arial" pitchFamily="34" charset="0"/>
                <a:ea typeface="Times New Roman" pitchFamily="18" charset="0"/>
              </a:rPr>
              <a:t>               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i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	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400" b="1" i="1" dirty="0" smtClean="0"/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 descr="чсв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728" y="4286256"/>
            <a:ext cx="1715428" cy="169371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500166" y="6198990"/>
            <a:ext cx="15716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   2014-2015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928670"/>
          <a:ext cx="8715468" cy="384710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99055"/>
                <a:gridCol w="811358"/>
                <a:gridCol w="2028395"/>
                <a:gridCol w="2231233"/>
                <a:gridCol w="1115615"/>
                <a:gridCol w="2129812"/>
              </a:tblGrid>
              <a:tr h="708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№ </a:t>
                      </a:r>
                      <a:r>
                        <a:rPr lang="ru-RU" sz="16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</a:t>
                      </a:r>
                      <a:r>
                        <a:rPr lang="ru-RU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/</a:t>
                      </a:r>
                      <a:r>
                        <a:rPr lang="ru-RU" sz="16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Код профессии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Название профессии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Наименование 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квалификации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Нормативный срок 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обучения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Образовательная база приёма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/>
                </a:tc>
              </a:tr>
              <a:tr h="472458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endParaRPr lang="ru-RU" sz="1600" dirty="0" smtClean="0">
                        <a:latin typeface="Arial Narrow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600" dirty="0" smtClean="0">
                          <a:latin typeface="Arial Narrow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6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2737" marR="427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/>
                        <a:t>11442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Автомеханик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</a:rPr>
                        <a:t>Водитель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</a:rPr>
                        <a:t>категории «В» и «С»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10 мес.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На базе 9-11 классов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 anchor="ctr"/>
                </a:tc>
              </a:tr>
              <a:tr h="316064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600" dirty="0" smtClean="0">
                          <a:latin typeface="Arial Narrow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6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2737" marR="427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/>
                        <a:t>19203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/>
                        <a:t>Тракторист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</a:rPr>
                        <a:t>Тракторист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10 мес.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smtClean="0"/>
                        <a:t>На базе 9-11 классов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 anchor="ctr"/>
                </a:tc>
              </a:tr>
              <a:tr h="316064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600" dirty="0" smtClean="0">
                          <a:latin typeface="Arial Narrow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6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2737" marR="427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/>
                        <a:t>16909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/>
                        <a:t>Портной 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</a:rPr>
                        <a:t>Портной 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10 мес.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smtClean="0"/>
                        <a:t>На базе 9-11 классов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 anchor="ctr"/>
                </a:tc>
              </a:tr>
              <a:tr h="63212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600" dirty="0" smtClean="0">
                          <a:latin typeface="Arial Narrow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6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2737" marR="427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/>
                        <a:t>16675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Повар, кондитер 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</a:rPr>
                        <a:t>Повар 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10 мес.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На базе 9-11 классов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 anchor="ctr"/>
                </a:tc>
              </a:tr>
              <a:tr h="63212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600" dirty="0" smtClean="0">
                          <a:latin typeface="Arial Narrow"/>
                          <a:ea typeface="Times New Roman"/>
                          <a:cs typeface="Times New Roman"/>
                        </a:rPr>
                        <a:t>5.</a:t>
                      </a:r>
                      <a:endParaRPr lang="ru-RU" sz="16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2737" marR="427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/>
                        <a:t>16413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Охотник промысловый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</a:rPr>
                        <a:t>Охотник промысловый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/>
                        <a:t>10 мес.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На базе 9-11 классов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 anchor="ctr"/>
                </a:tc>
              </a:tr>
              <a:tr h="70868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600" dirty="0" smtClean="0">
                          <a:latin typeface="Arial Narrow"/>
                          <a:ea typeface="Times New Roman"/>
                          <a:cs typeface="Times New Roman"/>
                        </a:rPr>
                        <a:t>6.</a:t>
                      </a:r>
                      <a:endParaRPr lang="ru-RU" sz="16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2737" marR="427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/>
                        <a:t>080114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Экономика и бухгалтерский учет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</a:rPr>
                        <a:t>Бухгалтер 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/>
                        <a:t>1 год 10 мес.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На базе 11 классов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 anchor="ctr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71472" y="214290"/>
            <a:ext cx="79296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002060"/>
                </a:solidFill>
              </a:rPr>
              <a:t>Объявляет набор студентов на 2014-2015 учебный год для обучения  следующим профессиям:</a:t>
            </a:r>
            <a:endParaRPr lang="ru-RU" sz="2000" i="1" dirty="0" smtClean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5000637"/>
            <a:ext cx="8572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Приёмная комиссия работает по адресу:</a:t>
            </a:r>
            <a:endParaRPr lang="ru-RU" dirty="0" smtClean="0"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689251, Чукотский АО, п. Провидения, ул. Полярная, д. 38, кабинет № 218</a:t>
            </a:r>
            <a:endParaRPr lang="ru-RU" dirty="0" smtClean="0"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ЧУКОТСКИЙ СЕВЕРО-ВОСТОЧНЫЙ ТЕХНИКУМ ПОСЕЛКА ПРОВИДЕНИЯ</a:t>
            </a:r>
            <a:endParaRPr lang="ru-RU" dirty="0" smtClean="0"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Тел</a:t>
            </a:r>
            <a:r>
              <a:rPr lang="en-US" b="1" dirty="0" smtClean="0">
                <a:solidFill>
                  <a:srgbClr val="002060"/>
                </a:solidFill>
              </a:rPr>
              <a:t>./fax.: 8 (427-35) 2-28-21  E-mail:</a:t>
            </a:r>
            <a:r>
              <a:rPr lang="en-US" b="1" dirty="0" smtClean="0"/>
              <a:t> </a:t>
            </a:r>
            <a:r>
              <a:rPr lang="en-US" b="1" u="sng" dirty="0" smtClean="0">
                <a:hlinkClick r:id="rId2"/>
              </a:rPr>
              <a:t>spu2@bk.ru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2060"/>
                </a:solidFill>
              </a:rPr>
              <a:t>Сайт</a:t>
            </a:r>
            <a:r>
              <a:rPr lang="en-US" b="1" dirty="0" smtClean="0">
                <a:solidFill>
                  <a:srgbClr val="002060"/>
                </a:solidFill>
              </a:rPr>
              <a:t>:</a:t>
            </a:r>
            <a:r>
              <a:rPr lang="en-US" b="1" dirty="0" smtClean="0"/>
              <a:t> </a:t>
            </a:r>
            <a:r>
              <a:rPr lang="en-US" b="1" u="sng" dirty="0" smtClean="0">
                <a:hlinkClick r:id="rId3"/>
              </a:rPr>
              <a:t>www.provspu.ru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42852"/>
            <a:ext cx="9144000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Условия приема: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Narrow" pitchFamily="34" charset="0"/>
                <a:ea typeface="Times New Roman" pitchFamily="18" charset="0"/>
              </a:rPr>
              <a:t>Прием граждан на обучение в техникум производится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Narrow" pitchFamily="34" charset="0"/>
                <a:ea typeface="Times New Roman" pitchFamily="18" charset="0"/>
              </a:rPr>
              <a:t>до 15 августа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Narrow" pitchFamily="34" charset="0"/>
                <a:ea typeface="Times New Roman" pitchFamily="18" charset="0"/>
              </a:rPr>
              <a:t>, при наличии свободных мест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Narrow" pitchFamily="34" charset="0"/>
                <a:ea typeface="Times New Roman" pitchFamily="18" charset="0"/>
              </a:rPr>
              <a:t>до 1 октября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Times New Roman" pitchFamily="18" charset="0"/>
              </a:rPr>
              <a:t>Ограничения по возрасту отсутствуют.</a:t>
            </a:r>
          </a:p>
          <a:p>
            <a:pPr algn="ctr"/>
            <a:r>
              <a:rPr lang="ru-RU" sz="1600" dirty="0" smtClean="0"/>
              <a:t>Поступающие вправе направить заявление о приеме, а также необходимые документы через операторов почтовой связи общего пользования (далее - по почте), а также в электронной форме. При направлении документов по почте поступающий к заявлению о приеме прилагает ксерокопии документов, удостоверяющих его личность и гражданство, ксерокопию документа государственного образца об образовании, а также иных документов, предусмотренных настоящим Порядком.</a:t>
            </a:r>
          </a:p>
          <a:p>
            <a:pPr algn="ctr"/>
            <a:r>
              <a:rPr lang="ru-RU" sz="1600" b="1" dirty="0" smtClean="0">
                <a:solidFill>
                  <a:srgbClr val="7030A0"/>
                </a:solidFill>
              </a:rPr>
              <a:t>Начало обучения – 1 сентября:</a:t>
            </a:r>
            <a:endParaRPr lang="ru-RU" sz="1600" dirty="0" smtClean="0">
              <a:solidFill>
                <a:srgbClr val="7030A0"/>
              </a:solidFill>
            </a:endParaRPr>
          </a:p>
          <a:p>
            <a:pPr algn="ctr"/>
            <a:r>
              <a:rPr lang="ru-RU" sz="1600" dirty="0" smtClean="0"/>
              <a:t>Обучение в Чукотском северо-восточном техникуме поселка Провидения бесплатное.  Иногородние проживают в жилых секциях общежития по два или три человека и бесплатно получают четырехразовое питание.  В установленном порядке студентам назначается государственная академическая и государственная социальная стипендия. Техникум имеет спортивный зал, современную столовую, уютные </a:t>
            </a:r>
            <a:r>
              <a:rPr lang="ru-RU" sz="1600" dirty="0" err="1" smtClean="0"/>
              <a:t>фито-бар</a:t>
            </a:r>
            <a:r>
              <a:rPr lang="ru-RU" sz="1600" dirty="0" smtClean="0"/>
              <a:t> и комнаты отдыха.</a:t>
            </a: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7" name="Picture 3" descr="E:\прием\эвм.JPG"/>
          <p:cNvPicPr>
            <a:picLocks noChangeAspect="1" noChangeArrowheads="1"/>
          </p:cNvPicPr>
          <p:nvPr/>
        </p:nvPicPr>
        <p:blipFill>
          <a:blip r:embed="rId2"/>
          <a:srcRect l="25316"/>
          <a:stretch>
            <a:fillRect/>
          </a:stretch>
        </p:blipFill>
        <p:spPr bwMode="auto">
          <a:xfrm>
            <a:off x="5143504" y="3784706"/>
            <a:ext cx="3512436" cy="261609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8" name="Picture 4" descr="E:\прием\водитель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857628"/>
            <a:ext cx="4543907" cy="252754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73999779"/>
              </p:ext>
            </p:extLst>
          </p:nvPr>
        </p:nvGraphicFramePr>
        <p:xfrm>
          <a:off x="214282" y="285727"/>
          <a:ext cx="8715437" cy="626201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17018"/>
                <a:gridCol w="2955212"/>
                <a:gridCol w="885488"/>
                <a:gridCol w="519439"/>
                <a:gridCol w="3838280"/>
              </a:tblGrid>
              <a:tr h="12348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№ </a:t>
                      </a:r>
                      <a:r>
                        <a:rPr lang="ru-RU" sz="1600" b="1" dirty="0" err="1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</a:t>
                      </a:r>
                      <a:r>
                        <a:rPr lang="ru-RU" sz="16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/</a:t>
                      </a:r>
                      <a:r>
                        <a:rPr lang="ru-RU" sz="1600" b="1" dirty="0" err="1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</a:t>
                      </a:r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В </a:t>
                      </a:r>
                      <a:r>
                        <a:rPr lang="ru-RU" sz="16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приемную комиссию необходимо </a:t>
                      </a:r>
                      <a:r>
                        <a:rPr lang="ru-RU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предоставить</a:t>
                      </a:r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следующие документы:</a:t>
                      </a:r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№ </a:t>
                      </a:r>
                      <a:r>
                        <a:rPr lang="ru-RU" sz="1600" b="1" dirty="0" err="1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</a:t>
                      </a:r>
                      <a:r>
                        <a:rPr lang="ru-RU" sz="16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/</a:t>
                      </a:r>
                      <a:r>
                        <a:rPr lang="ru-RU" sz="1600" b="1" dirty="0" err="1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</a:t>
                      </a:r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Дополнительные </a:t>
                      </a:r>
                      <a:r>
                        <a:rPr lang="ru-RU" sz="16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документы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для отдельных категорий абитуриентов</a:t>
                      </a:r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93942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7030A0"/>
                          </a:solidFill>
                        </a:rPr>
                        <a:t>Заявление на имя </a:t>
                      </a:r>
                      <a:r>
                        <a:rPr lang="ru-RU" sz="1600" dirty="0" smtClean="0">
                          <a:solidFill>
                            <a:srgbClr val="7030A0"/>
                          </a:solidFill>
                        </a:rPr>
                        <a:t>директора</a:t>
                      </a:r>
                      <a:endParaRPr lang="ru-RU" sz="16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1.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</a:rPr>
                        <a:t>Дети сироты </a:t>
                      </a:r>
                      <a:r>
                        <a:rPr lang="ru-RU" sz="1400" b="1" dirty="0" smtClean="0">
                          <a:solidFill>
                            <a:srgbClr val="0070C0"/>
                          </a:solidFill>
                        </a:rPr>
                        <a:t>и 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</a:rPr>
                        <a:t>дети, оставшиеся без попечения родителей</a:t>
                      </a:r>
                      <a:r>
                        <a:rPr lang="ru-RU" sz="1400" b="1" dirty="0" smtClean="0">
                          <a:solidFill>
                            <a:srgbClr val="0070C0"/>
                          </a:solidFill>
                        </a:rPr>
                        <a:t>, пользуются первоочередным правом приема в Техникум,  становятся на полное государственное обеспечение и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дополнительно предоставляют</a:t>
                      </a:r>
                      <a:r>
                        <a:rPr lang="ru-RU" sz="1400" b="1" dirty="0" smtClean="0">
                          <a:solidFill>
                            <a:srgbClr val="0070C0"/>
                          </a:solidFill>
                        </a:rPr>
                        <a:t>: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6971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7030A0"/>
                          </a:solidFill>
                        </a:rPr>
                        <a:t>Копия паспорта</a:t>
                      </a:r>
                      <a:endParaRPr lang="ru-RU" sz="16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4812">
                <a:tc rowSpan="2"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7030A0"/>
                          </a:solidFill>
                        </a:rPr>
                        <a:t>Аттестат об образовании (подлинник)</a:t>
                      </a:r>
                      <a:endParaRPr lang="ru-RU" sz="16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7030A0"/>
                          </a:solidFill>
                        </a:rPr>
                        <a:t>1. Справку о сохранении жилплощади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rgbClr val="7030A0"/>
                          </a:solidFill>
                        </a:rPr>
                        <a:t>2. Копии свидетельства о смерти родителей </a:t>
                      </a:r>
                      <a:endParaRPr lang="ru-RU" sz="1600" b="0" dirty="0" smtClean="0"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rgbClr val="7030A0"/>
                          </a:solidFill>
                        </a:rPr>
                        <a:t>3. Постановление об установлении опеки</a:t>
                      </a:r>
                      <a:endParaRPr lang="ru-RU" sz="1600" b="0" dirty="0" smtClean="0"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3942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7030A0"/>
                          </a:solidFill>
                        </a:rPr>
                        <a:t>Копия страхового пенсионного свидетельства</a:t>
                      </a:r>
                      <a:endParaRPr lang="ru-RU" sz="16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9374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5.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7030A0"/>
                          </a:solidFill>
                        </a:rPr>
                        <a:t>Копия ИНН</a:t>
                      </a:r>
                      <a:endParaRPr lang="ru-RU" sz="16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Arial Narrow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697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6.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7030A0"/>
                          </a:solidFill>
                        </a:rPr>
                        <a:t>Справка с места жительства</a:t>
                      </a:r>
                      <a:endParaRPr lang="ru-RU" sz="16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3942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7.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7030A0"/>
                          </a:solidFill>
                        </a:rPr>
                        <a:t>4 фотографии 3х4 см без головного убора</a:t>
                      </a:r>
                      <a:endParaRPr lang="ru-RU" sz="16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2473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8.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7030A0"/>
                          </a:solidFill>
                        </a:rPr>
                        <a:t>Юношам военный билет или </a:t>
                      </a:r>
                      <a:r>
                        <a:rPr lang="ru-RU" sz="1600" smtClean="0">
                          <a:solidFill>
                            <a:srgbClr val="7030A0"/>
                          </a:solidFill>
                        </a:rPr>
                        <a:t>удостоверение призывника</a:t>
                      </a:r>
                      <a:endParaRPr lang="ru-RU" sz="16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3942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9.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7030A0"/>
                          </a:solidFill>
                        </a:rPr>
                        <a:t>Медицинская справка – форма 086- У</a:t>
                      </a:r>
                      <a:endParaRPr lang="ru-RU" sz="16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</a:rPr>
                        <a:t>Обязательны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</a:rPr>
                        <a:t>при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7030A0"/>
                          </a:solidFill>
                        </a:rPr>
                        <a:t>зачислении</a:t>
                      </a:r>
                      <a:endParaRPr lang="ru-RU" sz="1600"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42900" algn="l"/>
                        </a:tabLs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Другие категории абитуриентов </a:t>
                      </a: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BEEC9">
                              <a:lumMod val="25000"/>
                            </a:srgbClr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(см. п. 2.4. Положения «О государственной академической стипендии и государственной социальной стипендии, а также других социальных гарантиях студентам очной формы обучения в Чукотском северо-восточном техникуме посёлка Провидения» </a:t>
                      </a:r>
                      <a:r>
                        <a:rPr kumimoji="0" lang="en-US" sz="105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www.provspu.ru</a:t>
                      </a: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BEEC9">
                              <a:lumMod val="25000"/>
                            </a:srgbClr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)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предоставляют документы, подтверждающие свой статус льготника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.</a:t>
                      </a:r>
                    </a:p>
                  </a:txBody>
                  <a:tcPr marL="68580" marR="68580" marT="0" marB="0"/>
                </a:tc>
              </a:tr>
              <a:tr h="493942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10.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7030A0"/>
                          </a:solidFill>
                        </a:rPr>
                        <a:t>Карта профилактических прививок</a:t>
                      </a:r>
                      <a:endParaRPr lang="ru-RU" sz="16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42900" algn="l"/>
                        </a:tabLst>
                      </a:pPr>
                      <a:endParaRPr lang="ru-RU" sz="1600" dirty="0">
                        <a:solidFill>
                          <a:srgbClr val="002060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93942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11.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7030A0"/>
                          </a:solidFill>
                        </a:rPr>
                        <a:t>Полис обязательного медицинского страхования</a:t>
                      </a:r>
                      <a:endParaRPr lang="ru-RU" sz="16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42900" algn="l"/>
                        </a:tabLst>
                      </a:pPr>
                      <a:endParaRPr lang="ru-RU" sz="1600" dirty="0">
                        <a:solidFill>
                          <a:srgbClr val="002060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115</TotalTime>
  <Words>520</Words>
  <Application>Microsoft Office PowerPoint</Application>
  <PresentationFormat>Экран (4:3)</PresentationFormat>
  <Paragraphs>113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19</cp:revision>
  <dcterms:modified xsi:type="dcterms:W3CDTF">2014-05-27T00:13:32Z</dcterms:modified>
</cp:coreProperties>
</file>